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6"/>
  </p:notesMasterIdLst>
  <p:handoutMasterIdLst>
    <p:handoutMasterId r:id="rId27"/>
  </p:handoutMasterIdLst>
  <p:sldIdLst>
    <p:sldId id="608" r:id="rId3"/>
    <p:sldId id="609" r:id="rId4"/>
    <p:sldId id="610" r:id="rId5"/>
    <p:sldId id="611" r:id="rId6"/>
    <p:sldId id="612" r:id="rId7"/>
    <p:sldId id="613" r:id="rId8"/>
    <p:sldId id="614" r:id="rId9"/>
    <p:sldId id="615" r:id="rId10"/>
    <p:sldId id="616" r:id="rId11"/>
    <p:sldId id="617" r:id="rId12"/>
    <p:sldId id="618" r:id="rId13"/>
    <p:sldId id="619" r:id="rId14"/>
    <p:sldId id="620" r:id="rId15"/>
    <p:sldId id="621" r:id="rId16"/>
    <p:sldId id="622" r:id="rId17"/>
    <p:sldId id="623" r:id="rId18"/>
    <p:sldId id="624" r:id="rId19"/>
    <p:sldId id="625" r:id="rId20"/>
    <p:sldId id="626" r:id="rId21"/>
    <p:sldId id="627" r:id="rId22"/>
    <p:sldId id="628" r:id="rId23"/>
    <p:sldId id="629" r:id="rId24"/>
    <p:sldId id="630" r:id="rId25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Contract for Sale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70F7E134-4241-46CC-9E07-8BCD374BEDF8}">
      <dgm:prSet custT="1"/>
      <dgm:spPr/>
      <dgm:t>
        <a:bodyPr/>
        <a:lstStyle/>
        <a:p>
          <a:pPr rtl="0"/>
          <a:r>
            <a:rPr lang="en-US" sz="2800" b="0" dirty="0"/>
            <a:t>Sale Contract Provisions</a:t>
          </a:r>
        </a:p>
      </dgm:t>
    </dgm:pt>
    <dgm:pt modelId="{F9B15AE6-41BF-4984-ABA1-7075AA40B918}" type="par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FCEA33B8-74C0-498E-AE28-490095D958CC}" type="sib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D8909C75-8547-4541-89D2-DA1F83B5B6B9}">
      <dgm:prSet custT="1"/>
      <dgm:spPr/>
      <dgm:t>
        <a:bodyPr/>
        <a:lstStyle/>
        <a:p>
          <a:r>
            <a:rPr lang="en-US" sz="2800" b="0" dirty="0"/>
            <a:t>Option-to-Buy Contract</a:t>
          </a:r>
        </a:p>
      </dgm:t>
    </dgm:pt>
    <dgm:pt modelId="{CC50838B-2A80-482C-B0CE-F45959BF00DC}" type="parTrans" cxnId="{0949DA46-B078-4534-BC84-0331DAC6B82A}">
      <dgm:prSet/>
      <dgm:spPr/>
      <dgm:t>
        <a:bodyPr/>
        <a:lstStyle/>
        <a:p>
          <a:endParaRPr lang="en-US"/>
        </a:p>
      </dgm:t>
    </dgm:pt>
    <dgm:pt modelId="{86D735FD-BC82-4B1C-B095-0843715B84B7}" type="sibTrans" cxnId="{0949DA46-B078-4534-BC84-0331DAC6B82A}">
      <dgm:prSet/>
      <dgm:spPr/>
      <dgm:t>
        <a:bodyPr/>
        <a:lstStyle/>
        <a:p>
          <a:endParaRPr lang="en-US"/>
        </a:p>
      </dgm:t>
    </dgm:pt>
    <dgm:pt modelId="{7BCE8372-6959-4A07-8243-CC026F4A70A6}">
      <dgm:prSet custT="1"/>
      <dgm:spPr/>
      <dgm:t>
        <a:bodyPr/>
        <a:lstStyle/>
        <a:p>
          <a:r>
            <a:rPr lang="en-US" sz="2800" b="0" dirty="0"/>
            <a:t>Contract for Deed</a:t>
          </a:r>
        </a:p>
      </dgm:t>
    </dgm:pt>
    <dgm:pt modelId="{CA2CC2C5-1CAD-46D2-96CC-6EFA6AA4A4EF}" type="parTrans" cxnId="{6C8FD510-F62A-475F-A649-39A57C686D19}">
      <dgm:prSet/>
      <dgm:spPr/>
      <dgm:t>
        <a:bodyPr/>
        <a:lstStyle/>
        <a:p>
          <a:endParaRPr lang="en-US"/>
        </a:p>
      </dgm:t>
    </dgm:pt>
    <dgm:pt modelId="{AD789DF4-C9B8-4D6B-9470-2FC39C31E31B}" type="sibTrans" cxnId="{6C8FD510-F62A-475F-A649-39A57C686D19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4" custLinFactY="32908" custLinFactNeighborX="-510" custLinFactNeighborY="100000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729E865C-C959-4C6D-ACFD-59365EF66CF4}" type="pres">
      <dgm:prSet presAssocID="{70F7E134-4241-46CC-9E07-8BCD374BEDF8}" presName="parentText" presStyleLbl="node1" presStyleIdx="1" presStyleCnt="4" custLinFactY="18753" custLinFactNeighborX="-510" custLinFactNeighborY="100000">
        <dgm:presLayoutVars>
          <dgm:chMax val="0"/>
          <dgm:bulletEnabled val="1"/>
        </dgm:presLayoutVars>
      </dgm:prSet>
      <dgm:spPr/>
    </dgm:pt>
    <dgm:pt modelId="{1FC0611F-1498-44EF-87D2-10B5AEF5078C}" type="pres">
      <dgm:prSet presAssocID="{FCEA33B8-74C0-498E-AE28-490095D958CC}" presName="spacer" presStyleCnt="0"/>
      <dgm:spPr/>
    </dgm:pt>
    <dgm:pt modelId="{07E0263E-363B-459E-9F87-5AF6E8F9F84D}" type="pres">
      <dgm:prSet presAssocID="{D8909C75-8547-4541-89D2-DA1F83B5B6B9}" presName="parentText" presStyleLbl="node1" presStyleIdx="2" presStyleCnt="4" custLinFactY="2608" custLinFactNeighborX="510" custLinFactNeighborY="100000">
        <dgm:presLayoutVars>
          <dgm:chMax val="0"/>
          <dgm:bulletEnabled val="1"/>
        </dgm:presLayoutVars>
      </dgm:prSet>
      <dgm:spPr/>
    </dgm:pt>
    <dgm:pt modelId="{FD0573D7-DB46-4B7B-9EB0-BF20CC96BC7C}" type="pres">
      <dgm:prSet presAssocID="{86D735FD-BC82-4B1C-B095-0843715B84B7}" presName="spacer" presStyleCnt="0"/>
      <dgm:spPr/>
    </dgm:pt>
    <dgm:pt modelId="{E83ABA37-D1FD-4B12-8435-E3065356415D}" type="pres">
      <dgm:prSet presAssocID="{7BCE8372-6959-4A07-8243-CC026F4A70A6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FF52F209-CC43-46BD-A3E6-3257C3CF055A}" type="presOf" srcId="{70F7E134-4241-46CC-9E07-8BCD374BEDF8}" destId="{729E865C-C959-4C6D-ACFD-59365EF66CF4}" srcOrd="0" destOrd="0" presId="urn:microsoft.com/office/officeart/2005/8/layout/vList2"/>
    <dgm:cxn modelId="{6C8FD510-F62A-475F-A649-39A57C686D19}" srcId="{420FE836-15B6-40BC-9F25-40BD8E0A5E39}" destId="{7BCE8372-6959-4A07-8243-CC026F4A70A6}" srcOrd="3" destOrd="0" parTransId="{CA2CC2C5-1CAD-46D2-96CC-6EFA6AA4A4EF}" sibTransId="{AD789DF4-C9B8-4D6B-9470-2FC39C31E31B}"/>
    <dgm:cxn modelId="{0D293239-A363-4812-93E6-E947FFB82200}" srcId="{420FE836-15B6-40BC-9F25-40BD8E0A5E39}" destId="{70F7E134-4241-46CC-9E07-8BCD374BEDF8}" srcOrd="1" destOrd="0" parTransId="{F9B15AE6-41BF-4984-ABA1-7075AA40B918}" sibTransId="{FCEA33B8-74C0-498E-AE28-490095D958CC}"/>
    <dgm:cxn modelId="{D493E564-0FE4-4DB4-A3FE-EC330E7DA178}" type="presOf" srcId="{6819D456-DB70-4462-A4D0-E01F8287C35C}" destId="{F8657375-F6AF-454D-8B1A-A71022EE2F15}" srcOrd="0" destOrd="0" presId="urn:microsoft.com/office/officeart/2005/8/layout/vList2"/>
    <dgm:cxn modelId="{0949DA46-B078-4534-BC84-0331DAC6B82A}" srcId="{420FE836-15B6-40BC-9F25-40BD8E0A5E39}" destId="{D8909C75-8547-4541-89D2-DA1F83B5B6B9}" srcOrd="2" destOrd="0" parTransId="{CC50838B-2A80-482C-B0CE-F45959BF00DC}" sibTransId="{86D735FD-BC82-4B1C-B095-0843715B84B7}"/>
    <dgm:cxn modelId="{EF340A6F-1B7C-4203-B36E-083831B79CF2}" type="presOf" srcId="{420FE836-15B6-40BC-9F25-40BD8E0A5E39}" destId="{61E18645-9A1E-41BA-8952-7654E9D4A096}" srcOrd="0" destOrd="0" presId="urn:microsoft.com/office/officeart/2005/8/layout/vList2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4D8EA9C0-DAD5-4683-AFA1-735063CCFBA9}" type="presOf" srcId="{7BCE8372-6959-4A07-8243-CC026F4A70A6}" destId="{E83ABA37-D1FD-4B12-8435-E3065356415D}" srcOrd="0" destOrd="0" presId="urn:microsoft.com/office/officeart/2005/8/layout/vList2"/>
    <dgm:cxn modelId="{68E412C2-2C79-4D46-AC85-83A39E474D98}" type="presOf" srcId="{D8909C75-8547-4541-89D2-DA1F83B5B6B9}" destId="{07E0263E-363B-459E-9F87-5AF6E8F9F84D}" srcOrd="0" destOrd="0" presId="urn:microsoft.com/office/officeart/2005/8/layout/vList2"/>
    <dgm:cxn modelId="{BACEDF08-7842-4F43-9928-437D520D5A99}" type="presParOf" srcId="{61E18645-9A1E-41BA-8952-7654E9D4A096}" destId="{F8657375-F6AF-454D-8B1A-A71022EE2F15}" srcOrd="0" destOrd="0" presId="urn:microsoft.com/office/officeart/2005/8/layout/vList2"/>
    <dgm:cxn modelId="{E7FA60D7-30ED-4D3A-B8A7-230B63D3F622}" type="presParOf" srcId="{61E18645-9A1E-41BA-8952-7654E9D4A096}" destId="{2A581299-9EDE-4CC3-99DE-E79BADEB3DD9}" srcOrd="1" destOrd="0" presId="urn:microsoft.com/office/officeart/2005/8/layout/vList2"/>
    <dgm:cxn modelId="{C7E6FFBB-A524-4004-8F1E-340255E6594A}" type="presParOf" srcId="{61E18645-9A1E-41BA-8952-7654E9D4A096}" destId="{729E865C-C959-4C6D-ACFD-59365EF66CF4}" srcOrd="2" destOrd="0" presId="urn:microsoft.com/office/officeart/2005/8/layout/vList2"/>
    <dgm:cxn modelId="{7677B128-30DB-439E-B6EC-7B88481AA868}" type="presParOf" srcId="{61E18645-9A1E-41BA-8952-7654E9D4A096}" destId="{1FC0611F-1498-44EF-87D2-10B5AEF5078C}" srcOrd="3" destOrd="0" presId="urn:microsoft.com/office/officeart/2005/8/layout/vList2"/>
    <dgm:cxn modelId="{E6BF97CB-D7E4-4A60-9847-032DA7E4DB27}" type="presParOf" srcId="{61E18645-9A1E-41BA-8952-7654E9D4A096}" destId="{07E0263E-363B-459E-9F87-5AF6E8F9F84D}" srcOrd="4" destOrd="0" presId="urn:microsoft.com/office/officeart/2005/8/layout/vList2"/>
    <dgm:cxn modelId="{A6D46D1C-EF67-4F29-A9DA-BB9F3CE4BC62}" type="presParOf" srcId="{61E18645-9A1E-41BA-8952-7654E9D4A096}" destId="{FD0573D7-DB46-4B7B-9EB0-BF20CC96BC7C}" srcOrd="5" destOrd="0" presId="urn:microsoft.com/office/officeart/2005/8/layout/vList2"/>
    <dgm:cxn modelId="{652F0899-DA32-4717-AD53-41CF87021865}" type="presParOf" srcId="{61E18645-9A1E-41BA-8952-7654E9D4A096}" destId="{E83ABA37-D1FD-4B12-8435-E3065356415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311834"/>
          <a:ext cx="7467600" cy="65520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Contract for Sale</a:t>
          </a:r>
        </a:p>
      </dsp:txBody>
      <dsp:txXfrm>
        <a:off x="31984" y="343818"/>
        <a:ext cx="7403632" cy="591232"/>
      </dsp:txXfrm>
    </dsp:sp>
    <dsp:sp modelId="{729E865C-C959-4C6D-ACFD-59365EF66CF4}">
      <dsp:nvSpPr>
        <dsp:cNvPr id="0" name=""/>
        <dsp:cNvSpPr/>
      </dsp:nvSpPr>
      <dsp:spPr>
        <a:xfrm>
          <a:off x="0" y="966450"/>
          <a:ext cx="7467600" cy="655200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Sale Contract Provisions</a:t>
          </a:r>
        </a:p>
      </dsp:txBody>
      <dsp:txXfrm>
        <a:off x="31984" y="998434"/>
        <a:ext cx="7403632" cy="591232"/>
      </dsp:txXfrm>
    </dsp:sp>
    <dsp:sp modelId="{07E0263E-363B-459E-9F87-5AF6E8F9F84D}">
      <dsp:nvSpPr>
        <dsp:cNvPr id="0" name=""/>
        <dsp:cNvSpPr/>
      </dsp:nvSpPr>
      <dsp:spPr>
        <a:xfrm>
          <a:off x="0" y="1608028"/>
          <a:ext cx="7467600" cy="655200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Option-to-Buy Contract</a:t>
          </a:r>
        </a:p>
      </dsp:txBody>
      <dsp:txXfrm>
        <a:off x="31984" y="1640012"/>
        <a:ext cx="7403632" cy="591232"/>
      </dsp:txXfrm>
    </dsp:sp>
    <dsp:sp modelId="{E83ABA37-D1FD-4B12-8435-E3065356415D}">
      <dsp:nvSpPr>
        <dsp:cNvPr id="0" name=""/>
        <dsp:cNvSpPr/>
      </dsp:nvSpPr>
      <dsp:spPr>
        <a:xfrm>
          <a:off x="0" y="2246141"/>
          <a:ext cx="7467600" cy="65520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Contract for Deed</a:t>
          </a:r>
        </a:p>
      </dsp:txBody>
      <dsp:txXfrm>
        <a:off x="31984" y="2278125"/>
        <a:ext cx="7403632" cy="5912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89621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7830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7317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6905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87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778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8455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110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030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9829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669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9416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013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393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6204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027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835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281" y="0"/>
            <a:ext cx="9144001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42899" y="723187"/>
            <a:ext cx="84582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14: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CONTRACTS FOR THE SALE 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OF REAL ESTATE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952498" y="2430049"/>
          <a:ext cx="7467600" cy="2905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9" y="6412353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Principles of Real Estate Practice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#14  Contracts for the Sale of Real Estate   Slide 14-1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6687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0"/>
            <a:ext cx="6477000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Sale Contract Provisions</a:t>
            </a:r>
            <a:endParaRPr lang="en-US" sz="9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4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Primary provisions </a:t>
            </a:r>
            <a:endParaRPr lang="en-US" sz="1000" dirty="0"/>
          </a:p>
          <a:p>
            <a:pPr marL="400050" lvl="1" indent="0">
              <a:buNone/>
            </a:pPr>
            <a:endParaRPr lang="en-US" sz="4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loan approval</a:t>
            </a:r>
            <a:br>
              <a:rPr lang="en-US" sz="600" b="1" dirty="0"/>
            </a:br>
            <a:endParaRPr lang="en-US" sz="600" b="1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financing contingency details</a:t>
            </a:r>
            <a:br>
              <a:rPr lang="en-US" sz="600" dirty="0"/>
            </a:br>
            <a:endParaRPr lang="en-US" sz="6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earnest money, escrow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exact payment amount, terms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seller’s acknowledgement in contract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how funds will be escrowed, paid out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closing and possession dates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what must take place at closing (deed, clear title, all funds)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failure to deliver is grounds for default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19994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0429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0"/>
            <a:ext cx="6477000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Sale Contract Provisions</a:t>
            </a:r>
            <a:endParaRPr lang="en-US" sz="105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6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Primary provisions </a:t>
            </a:r>
            <a:endParaRPr lang="en-US" sz="1000" dirty="0"/>
          </a:p>
          <a:p>
            <a:pPr marL="400050" lvl="1" indent="0">
              <a:buNone/>
            </a:pPr>
            <a:endParaRPr lang="en-US" sz="400" b="1" dirty="0"/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conveyed interest, type of deed</a:t>
            </a:r>
          </a:p>
          <a:p>
            <a:pPr lvl="3" indent="-34290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type of estate (fee simple, commonly)</a:t>
            </a:r>
          </a:p>
          <a:p>
            <a:pPr lvl="3" indent="-34290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type of deed (general warranty)</a:t>
            </a:r>
          </a:p>
          <a:p>
            <a:pPr lvl="3" indent="-34290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deed conditions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title evidence </a:t>
            </a:r>
            <a:r>
              <a:rPr lang="en-US" dirty="0"/>
              <a:t>– title insurance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closing costs </a:t>
            </a:r>
            <a:r>
              <a:rPr lang="en-US" dirty="0"/>
              <a:t>– who will pay what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damage and destruction</a:t>
            </a:r>
          </a:p>
          <a:p>
            <a:pPr lvl="3" indent="-34290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respective duties, obligations if damage or destruction occurs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28344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21233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9734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Sale Contract Provisions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Primary provisions (cont.)</a:t>
            </a:r>
            <a:endParaRPr lang="en-US" sz="1100" dirty="0"/>
          </a:p>
          <a:p>
            <a:pPr marL="400050" lvl="1" indent="0">
              <a:buNone/>
            </a:pPr>
            <a:endParaRPr lang="en-US" sz="6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default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identifies remedies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damages; specific performance; cancellation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broker's representation, commission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relationship disclosure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commission arrangement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seller's representations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warrant of clear title upon closing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all representations are true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14300" y="1802704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3005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273050"/>
            <a:ext cx="64770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Sale Contract Provisions</a:t>
            </a: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7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Secondary provisions</a:t>
            </a:r>
            <a:endParaRPr lang="en-US" sz="900" dirty="0"/>
          </a:p>
          <a:p>
            <a:pPr marL="400050" lvl="1" indent="0">
              <a:buNone/>
            </a:pPr>
            <a:endParaRPr lang="en-US" sz="900" b="1" dirty="0"/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inspections</a:t>
            </a:r>
            <a:r>
              <a:rPr lang="en-US" dirty="0"/>
              <a:t> – undertake, agree on remedial actions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owner's association disclosure </a:t>
            </a:r>
            <a:r>
              <a:rPr lang="en-US" dirty="0"/>
              <a:t>– agree on obligations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survey</a:t>
            </a:r>
            <a:r>
              <a:rPr lang="en-US" dirty="0"/>
              <a:t> – to satisfy lender requirements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environmental hazards</a:t>
            </a:r>
            <a:r>
              <a:rPr lang="en-US" dirty="0"/>
              <a:t> - disclosures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compliance with laws </a:t>
            </a:r>
            <a:r>
              <a:rPr lang="en-US" dirty="0"/>
              <a:t>– no undisclosed code or zoning violations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seller financing disclosure</a:t>
            </a:r>
            <a:r>
              <a:rPr lang="en-US" dirty="0"/>
              <a:t> – make required disclosures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rental property tenant's rights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92806" y="1764082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0779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0"/>
            <a:ext cx="6477000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Sale Contract Provisions</a:t>
            </a:r>
            <a:endParaRPr lang="en-US" sz="1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9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Secondary provisions </a:t>
            </a:r>
            <a:endParaRPr lang="en-US" sz="1000" dirty="0"/>
          </a:p>
          <a:p>
            <a:pPr marL="400050" lvl="1" indent="0">
              <a:buNone/>
            </a:pPr>
            <a:endParaRPr lang="en-US" sz="1000" b="1" dirty="0"/>
          </a:p>
          <a:p>
            <a:pPr lvl="2" indent="-342900"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FHA or VA financing conditions </a:t>
            </a:r>
            <a:r>
              <a:rPr lang="en-US" dirty="0"/>
              <a:t>– cancel option if price exceeds VA or FHA value</a:t>
            </a:r>
          </a:p>
          <a:p>
            <a:pPr lvl="2" indent="-342900"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flood insurance </a:t>
            </a:r>
            <a:r>
              <a:rPr lang="en-US" dirty="0"/>
              <a:t>– may require if in flood plain</a:t>
            </a:r>
          </a:p>
          <a:p>
            <a:pPr lvl="2" indent="-342900"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condominium assessments </a:t>
            </a:r>
            <a:r>
              <a:rPr lang="en-US" dirty="0"/>
              <a:t>- disclosure</a:t>
            </a:r>
          </a:p>
          <a:p>
            <a:pPr lvl="2" indent="-342900"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foreign seller withholding – </a:t>
            </a:r>
            <a:r>
              <a:rPr lang="en-US" dirty="0"/>
              <a:t>15% of price if seller is alien</a:t>
            </a:r>
            <a:endParaRPr lang="en-US" b="1" dirty="0"/>
          </a:p>
          <a:p>
            <a:pPr lvl="2" indent="-342900"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dispute resolution </a:t>
            </a:r>
            <a:r>
              <a:rPr lang="en-US" dirty="0"/>
              <a:t>– parties agree to arbitrate disputes versus litigate</a:t>
            </a: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52400" y="18288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799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4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159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0"/>
            <a:ext cx="6477000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Sale Contract Provisions</a:t>
            </a:r>
            <a:endParaRPr lang="en-US" sz="1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9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Secondary provisions </a:t>
            </a:r>
            <a:endParaRPr lang="en-US" sz="100" dirty="0"/>
          </a:p>
          <a:p>
            <a:pPr marL="400050" lvl="1" indent="0">
              <a:buNone/>
            </a:pPr>
            <a:endParaRPr lang="en-US" sz="100" b="1" dirty="0"/>
          </a:p>
          <a:p>
            <a:pPr lvl="2" indent="-342900"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C.L.U.E. Report</a:t>
            </a:r>
            <a:endParaRPr lang="en-US" dirty="0"/>
          </a:p>
          <a:p>
            <a:pPr lvl="3" indent="-342900">
              <a:spcAft>
                <a:spcPts val="5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stands for Comprehensive Loss Underwriting Exchange</a:t>
            </a:r>
          </a:p>
          <a:p>
            <a:pPr lvl="3" indent="-342900">
              <a:spcAft>
                <a:spcPts val="5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insurance database used for underwriting insurance policies</a:t>
            </a:r>
          </a:p>
          <a:p>
            <a:pPr lvl="3" indent="-342900">
              <a:spcAft>
                <a:spcPts val="5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used in closings to disclose any prior claims or losses on property</a:t>
            </a:r>
          </a:p>
          <a:p>
            <a:pPr lvl="3" indent="-342900">
              <a:spcAft>
                <a:spcPts val="5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no recent claims helps to assure marketability of title</a:t>
            </a:r>
          </a:p>
          <a:p>
            <a:pPr lvl="2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/>
              <a:t>addenda – binding, special-topic agreements added to sale contract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52400" y="18288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799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24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8696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5999" y="0"/>
            <a:ext cx="6705601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Option-to-Buy Contract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lvl="1" indent="-342900"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Contract requirements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dirty="0"/>
              <a:t>optionor = grantor; optionee = grantee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dirty="0"/>
              <a:t>option conveys right to buy at a given time for a given price and terms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dirty="0"/>
              <a:t>optionee must pay an amount for option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unilateral contract: </a:t>
            </a:r>
          </a:p>
          <a:p>
            <a:pPr lvl="3" indent="-34290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optionee does not have to buy, but if s/he does, optionor must sell</a:t>
            </a:r>
          </a:p>
          <a:p>
            <a:pPr lvl="2" indent="-34290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dirty="0"/>
              <a:t>lease option</a:t>
            </a:r>
          </a:p>
          <a:p>
            <a:pPr lvl="3" indent="-34290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landlord allows portion of rent to be applied to purchase during the option period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14300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1664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21584" y="0"/>
            <a:ext cx="6670016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Option-to-Buy Contract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lvl="1" indent="-342900">
              <a:spcBef>
                <a:spcPts val="400"/>
              </a:spcBef>
              <a:spcAft>
                <a:spcPts val="5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Option contract requirements</a:t>
            </a:r>
            <a:endParaRPr lang="en-US" sz="100" dirty="0"/>
          </a:p>
          <a:p>
            <a:pPr marL="400050" lvl="1" indent="0">
              <a:spcBef>
                <a:spcPts val="400"/>
              </a:spcBef>
              <a:spcAft>
                <a:spcPts val="500"/>
              </a:spcAft>
              <a:buNone/>
            </a:pPr>
            <a:endParaRPr lang="en-US" sz="100" b="1" dirty="0"/>
          </a:p>
          <a:p>
            <a:pPr marL="1257300" lvl="2" indent="-457200">
              <a:spcBef>
                <a:spcPts val="400"/>
              </a:spcBef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non-refundable consideration for the option right</a:t>
            </a:r>
            <a:endParaRPr lang="en-US" sz="2000" dirty="0"/>
          </a:p>
          <a:p>
            <a:pPr marL="1257300" lvl="2" indent="-457200">
              <a:spcBef>
                <a:spcPts val="400"/>
              </a:spcBef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unchangeable price and terms of the sale</a:t>
            </a:r>
          </a:p>
          <a:p>
            <a:pPr marL="1257300" lvl="2" indent="-457200">
              <a:spcBef>
                <a:spcPts val="400"/>
              </a:spcBef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expiration date</a:t>
            </a:r>
          </a:p>
          <a:p>
            <a:pPr marL="1257300" lvl="2" indent="-457200">
              <a:spcBef>
                <a:spcPts val="400"/>
              </a:spcBef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legal description</a:t>
            </a:r>
          </a:p>
          <a:p>
            <a:pPr marL="1257300" lvl="2" indent="-457200">
              <a:spcBef>
                <a:spcPts val="400"/>
              </a:spcBef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must be in writing</a:t>
            </a:r>
          </a:p>
          <a:p>
            <a:pPr marL="1257300" lvl="2" indent="-457200">
              <a:spcBef>
                <a:spcPts val="400"/>
              </a:spcBef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must meet contract validity requirements</a:t>
            </a:r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84409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19343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5999" y="86360"/>
            <a:ext cx="6749394" cy="631174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Option-to-Buy Contract</a:t>
            </a:r>
          </a:p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Common clause provisions</a:t>
            </a:r>
            <a:endParaRPr lang="en-US" sz="2400" b="1" dirty="0"/>
          </a:p>
          <a:p>
            <a:pPr lvl="2" indent="-3429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how to exercise option</a:t>
            </a:r>
          </a:p>
          <a:p>
            <a:pPr lvl="2" indent="-3429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forfeiture terms</a:t>
            </a:r>
          </a:p>
          <a:p>
            <a:pPr lvl="2" indent="-3429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property, good title warranties</a:t>
            </a:r>
          </a:p>
          <a:p>
            <a:pPr lvl="2" indent="-3429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how option money will be applied to purchase price</a:t>
            </a:r>
          </a:p>
          <a:p>
            <a:pPr marL="857250" lvl="1" indent="-457200">
              <a:spcAft>
                <a:spcPts val="7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Legal aspects</a:t>
            </a:r>
          </a:p>
          <a:p>
            <a:pPr marL="1257300" lvl="2" indent="-4572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equitable interest</a:t>
            </a:r>
            <a:r>
              <a:rPr lang="en-US" dirty="0"/>
              <a:t>: optionee has right to obtain title </a:t>
            </a:r>
          </a:p>
          <a:p>
            <a:pPr marL="1257300" lvl="2" indent="-4572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option should be recorded</a:t>
            </a:r>
          </a:p>
          <a:p>
            <a:pPr marL="1257300" lvl="2" indent="-4572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options are assignable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4922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23677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5999" y="152400"/>
            <a:ext cx="6705601" cy="62484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5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For Deed</a:t>
            </a:r>
            <a:endParaRPr lang="en-US" sz="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800" b="1" dirty="0"/>
          </a:p>
          <a:p>
            <a:pPr lvl="1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General characteristics, mechanics</a:t>
            </a:r>
            <a:endParaRPr lang="en-US" sz="2400" b="1" dirty="0"/>
          </a:p>
          <a:p>
            <a:pPr lvl="2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/>
              <a:t>also called </a:t>
            </a:r>
            <a:r>
              <a:rPr lang="en-US" b="1" dirty="0"/>
              <a:t>land contract</a:t>
            </a:r>
            <a:r>
              <a:rPr lang="en-US" dirty="0"/>
              <a:t>, </a:t>
            </a:r>
            <a:r>
              <a:rPr lang="en-US" b="1" dirty="0"/>
              <a:t>conditional sales contract</a:t>
            </a:r>
            <a:r>
              <a:rPr lang="en-US" dirty="0"/>
              <a:t>, </a:t>
            </a:r>
            <a:r>
              <a:rPr lang="en-US" b="1" dirty="0"/>
              <a:t>installment sale</a:t>
            </a:r>
          </a:p>
          <a:p>
            <a:pPr lvl="2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/>
              <a:t>vendor (seller) sells to vendee (buyer)</a:t>
            </a:r>
          </a:p>
          <a:p>
            <a:pPr lvl="2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/>
              <a:t>seller retains legal title; buyer gets equitable title and possession</a:t>
            </a:r>
          </a:p>
          <a:p>
            <a:pPr lvl="2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/>
              <a:t>vendor allows vendee to make periodic payments of price and interest over time</a:t>
            </a:r>
          </a:p>
          <a:p>
            <a:pPr lvl="2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/>
              <a:t>at end of period, vendee refinances, pays seller remaining purchase price, gets legal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57619" y="179331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3118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0"/>
            <a:ext cx="6629400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for Sale</a:t>
            </a:r>
          </a:p>
          <a:p>
            <a:pPr marL="400050" lvl="1" indent="0">
              <a:buNone/>
            </a:pPr>
            <a:endParaRPr lang="en-US" sz="11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General characteristics</a:t>
            </a:r>
            <a:br>
              <a:rPr lang="en-US" sz="1100" dirty="0"/>
            </a:br>
            <a:endParaRPr lang="en-US" sz="11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binding, enforceable contract to buy and sell parcel of real property </a:t>
            </a:r>
            <a:br>
              <a:rPr lang="en-US" sz="1000" dirty="0"/>
            </a:br>
            <a:endParaRPr lang="en-US" sz="10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3 stages of property conveyance</a:t>
            </a:r>
            <a:br>
              <a:rPr lang="en-US" sz="400" dirty="0"/>
            </a:br>
            <a:endParaRPr lang="en-US" sz="9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offering, negotiating phase</a:t>
            </a:r>
            <a:br>
              <a:rPr lang="en-US" sz="900" dirty="0"/>
            </a:br>
            <a:endParaRPr lang="en-US" sz="9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execution and pre-closing phase</a:t>
            </a:r>
            <a:br>
              <a:rPr lang="en-US" sz="600" dirty="0"/>
            </a:br>
            <a:endParaRPr lang="en-US" sz="105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closing, contract extinguishment</a:t>
            </a:r>
            <a:br>
              <a:rPr lang="en-US" sz="1050" dirty="0"/>
            </a:br>
            <a:endParaRPr lang="en-US" sz="105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aka, agreement of sale, earnest money contract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88900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© Performance Programs Company           Principles of Real Estate Practice     </a:t>
                      </a:r>
                      <a:r>
                        <a:rPr lang="en-US" sz="1200" b="1" kern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#14  Contracts for the Sale of Real Estate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Slide 14-2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51283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599" y="273050"/>
            <a:ext cx="6629399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For Deed</a:t>
            </a:r>
          </a:p>
          <a:p>
            <a:pPr marL="400050" lvl="1" indent="0">
              <a:buNone/>
            </a:pPr>
            <a:endParaRPr lang="en-US" sz="1100" b="1" dirty="0"/>
          </a:p>
          <a:p>
            <a:pPr lvl="1" indent="-342900">
              <a:spcAft>
                <a:spcPts val="7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Interests and rights</a:t>
            </a:r>
            <a:endParaRPr lang="en-US" sz="2000" b="1" dirty="0"/>
          </a:p>
          <a:p>
            <a:pPr lvl="2" indent="-3429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seller may </a:t>
            </a:r>
          </a:p>
          <a:p>
            <a:pPr lvl="3" indent="-342900">
              <a:spcAft>
                <a:spcPts val="7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encumber or assign interest</a:t>
            </a:r>
          </a:p>
          <a:p>
            <a:pPr lvl="3" indent="-342900">
              <a:spcAft>
                <a:spcPts val="7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sell or assign interest</a:t>
            </a:r>
          </a:p>
          <a:p>
            <a:pPr lvl="3" indent="-342900">
              <a:spcAft>
                <a:spcPts val="7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incur judgments</a:t>
            </a:r>
          </a:p>
          <a:p>
            <a:pPr lvl="2" indent="-3429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seller remains liable for underlying mortgage; must convey title at end of term</a:t>
            </a:r>
          </a:p>
          <a:p>
            <a:pPr lvl="2" indent="-3429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buyer must</a:t>
            </a:r>
          </a:p>
          <a:p>
            <a:pPr lvl="3" indent="-342900">
              <a:spcAft>
                <a:spcPts val="7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make payments</a:t>
            </a:r>
          </a:p>
          <a:p>
            <a:pPr lvl="3" indent="-342900">
              <a:spcAft>
                <a:spcPts val="7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maintain the property</a:t>
            </a:r>
          </a:p>
          <a:p>
            <a:pPr lvl="3" indent="-342900">
              <a:spcAft>
                <a:spcPts val="7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purchase at end of term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19994" y="1743205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56969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5999" y="86360"/>
            <a:ext cx="6781800" cy="631444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For Deed</a:t>
            </a:r>
          </a:p>
          <a:p>
            <a:pPr marL="400050" lvl="1" indent="0">
              <a:buNone/>
            </a:pPr>
            <a:endParaRPr lang="en-US" sz="1100" b="1" dirty="0"/>
          </a:p>
          <a:p>
            <a:pPr lvl="1" indent="-342900">
              <a:spcAft>
                <a:spcPts val="7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Default and recourse</a:t>
            </a:r>
            <a:endParaRPr lang="en-US" sz="2400" b="1" dirty="0"/>
          </a:p>
          <a:p>
            <a:pPr lvl="2" indent="-3429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If seller defaults</a:t>
            </a:r>
          </a:p>
          <a:p>
            <a:pPr lvl="3" indent="-342900">
              <a:spcAft>
                <a:spcPts val="7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buyer may sue for cancellation and damages, or specific performance</a:t>
            </a:r>
          </a:p>
          <a:p>
            <a:pPr marL="1257300" lvl="2" indent="-4572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If buyer defaults</a:t>
            </a:r>
          </a:p>
          <a:p>
            <a:pPr marL="1714500" lvl="3" indent="-457200">
              <a:spcAft>
                <a:spcPts val="7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may sue for specific performance or damages</a:t>
            </a:r>
          </a:p>
          <a:p>
            <a:pPr marL="1714500" lvl="3" indent="-457200">
              <a:spcAft>
                <a:spcPts val="7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may need to foreclose</a:t>
            </a:r>
          </a:p>
          <a:p>
            <a:pPr marL="1714500" lvl="3" indent="-457200">
              <a:spcAft>
                <a:spcPts val="7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if breach of contract, may cancel contract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76199" y="1756775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9836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94350" y="0"/>
            <a:ext cx="6849650" cy="64008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For Deed</a:t>
            </a:r>
          </a:p>
          <a:p>
            <a:pPr marL="400050" lvl="1" indent="0">
              <a:buNone/>
            </a:pPr>
            <a:endParaRPr lang="en-US" sz="1050" b="1" dirty="0"/>
          </a:p>
          <a:p>
            <a:pPr lvl="1" indent="-342900">
              <a:spcAft>
                <a:spcPts val="7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Usage guidelines</a:t>
            </a:r>
            <a:endParaRPr lang="en-US" sz="1050" b="1" dirty="0"/>
          </a:p>
          <a:p>
            <a:pPr lvl="2" indent="-3429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contracts not standardized</a:t>
            </a:r>
          </a:p>
          <a:p>
            <a:pPr lvl="3" indent="-342900">
              <a:spcAft>
                <a:spcPts val="7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must obtain competent counsel on both sides</a:t>
            </a:r>
          </a:p>
          <a:p>
            <a:pPr lvl="2" indent="-3429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buyer without significant equity may cause damage, vacate</a:t>
            </a:r>
          </a:p>
          <a:p>
            <a:pPr marL="1257300" lvl="2" indent="-4572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seller may have undue power upon breach by buyer</a:t>
            </a:r>
          </a:p>
          <a:p>
            <a:pPr marL="1714500" lvl="3" indent="-457200">
              <a:spcAft>
                <a:spcPts val="7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may be able to cancel contract, retain moneys, avoid redemption rights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11643" y="18288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7110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94350" y="0"/>
            <a:ext cx="6849650" cy="64008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For Deed</a:t>
            </a:r>
          </a:p>
          <a:p>
            <a:pPr marL="400050" lvl="1" indent="0">
              <a:buNone/>
            </a:pPr>
            <a:endParaRPr lang="en-US" sz="1050" b="1" dirty="0"/>
          </a:p>
          <a:p>
            <a:pPr lvl="1" indent="-342900">
              <a:spcAft>
                <a:spcPts val="700"/>
              </a:spcAft>
              <a:buFont typeface="Wingdings" panose="05000000000000000000" pitchFamily="2" charset="2"/>
              <a:buChar char="q"/>
            </a:pPr>
            <a:r>
              <a:rPr lang="en-US" sz="2400" dirty="0"/>
              <a:t>Usage guidelines – to minimize risk:</a:t>
            </a:r>
            <a:endParaRPr lang="en-US" sz="1050" b="1" dirty="0"/>
          </a:p>
          <a:p>
            <a:pPr lvl="2" indent="-3429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use attorneys to draft agreement; use standardized forms</a:t>
            </a:r>
          </a:p>
          <a:p>
            <a:pPr lvl="2" indent="-3429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be clear about how contract is to be enforced</a:t>
            </a:r>
          </a:p>
          <a:p>
            <a:pPr marL="1257300" lvl="2" indent="-4572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utilize professional escrow, title services</a:t>
            </a:r>
          </a:p>
          <a:p>
            <a:pPr marL="1257300" lvl="2" indent="-457200"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dirty="0"/>
              <a:t>record properly</a:t>
            </a:r>
          </a:p>
          <a:p>
            <a:pPr marL="800100" lvl="2" indent="0">
              <a:spcAft>
                <a:spcPts val="700"/>
              </a:spcAft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11643" y="18288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14-23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3206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0"/>
            <a:ext cx="6629400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for Sale</a:t>
            </a:r>
          </a:p>
          <a:p>
            <a:pPr marL="400050" lvl="1" indent="0">
              <a:buNone/>
            </a:pPr>
            <a:endParaRPr lang="en-US" sz="11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Legal characteristics</a:t>
            </a:r>
            <a:br>
              <a:rPr lang="en-US" sz="2400" dirty="0"/>
            </a:br>
            <a:br>
              <a:rPr lang="en-US" sz="700" dirty="0"/>
            </a:br>
            <a:endParaRPr lang="en-US" sz="7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executory contract </a:t>
            </a:r>
            <a:r>
              <a:rPr lang="en-US" dirty="0"/>
              <a:t>– signed contract has yet to be performed, fulfilled</a:t>
            </a:r>
            <a:br>
              <a:rPr lang="en-US" sz="1000" dirty="0"/>
            </a:br>
            <a:endParaRPr lang="en-US" sz="9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signatures</a:t>
            </a:r>
            <a:r>
              <a:rPr lang="en-US" dirty="0"/>
              <a:t> – all owners must sign, including spouses</a:t>
            </a:r>
            <a:br>
              <a:rPr lang="en-US" sz="900" dirty="0"/>
            </a:br>
            <a:endParaRPr lang="en-US" sz="9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enforceability </a:t>
            </a:r>
            <a:r>
              <a:rPr lang="en-US" dirty="0"/>
              <a:t>– must fulfill all requirements of contract validity</a:t>
            </a:r>
            <a:br>
              <a:rPr lang="en-US" sz="1100" dirty="0"/>
            </a:br>
            <a:endParaRPr lang="en-US" sz="11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written vs. oral </a:t>
            </a:r>
            <a:r>
              <a:rPr lang="en-US" dirty="0"/>
              <a:t>– must be in writing to be enforceable</a:t>
            </a:r>
            <a:br>
              <a:rPr lang="en-US" sz="1100" dirty="0"/>
            </a:br>
            <a:endParaRPr lang="en-US" sz="11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assignment</a:t>
            </a:r>
            <a:r>
              <a:rPr lang="en-US" dirty="0"/>
              <a:t> – fully assignable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88900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© Performance Programs Company           Principles of Real Estate Practice     </a:t>
                      </a:r>
                      <a:r>
                        <a:rPr lang="en-US" sz="1200" b="1" kern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#14  Contracts for the Sale of Real Estate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Slide  14-3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2751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0"/>
            <a:ext cx="6629400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for Sale</a:t>
            </a:r>
            <a:endParaRPr lang="en-US" sz="105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5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Legal characteristics</a:t>
            </a:r>
            <a:br>
              <a:rPr lang="en-US" sz="1100" dirty="0"/>
            </a:br>
            <a:br>
              <a:rPr lang="en-US" sz="700" dirty="0"/>
            </a:br>
            <a:br>
              <a:rPr lang="en-US" sz="100" dirty="0"/>
            </a:br>
            <a:endParaRPr lang="en-US" sz="1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who may complete</a:t>
            </a:r>
            <a:br>
              <a:rPr lang="en-US" sz="900" b="1" dirty="0"/>
            </a:br>
            <a:endParaRPr lang="en-US" sz="900" b="1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broker may assist buyer or seller</a:t>
            </a:r>
            <a:br>
              <a:rPr lang="en-US" sz="700" dirty="0"/>
            </a:br>
            <a:endParaRPr lang="en-US" sz="7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cannot charge separate fee for assisting</a:t>
            </a:r>
            <a:br>
              <a:rPr lang="en-US" sz="500" dirty="0"/>
            </a:br>
            <a:endParaRPr lang="en-US" sz="5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advisable or required to use standard forms</a:t>
            </a:r>
            <a:br>
              <a:rPr lang="en-US" sz="500" dirty="0"/>
            </a:br>
            <a:endParaRPr lang="en-US" sz="5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broker must avoid practicing law; follow state guidelines for completion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88900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495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© Performance Programs Company           Principles of Real Estate Practice     </a:t>
                      </a:r>
                      <a:r>
                        <a:rPr lang="en-US" sz="1200" b="1" kern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#14  Contracts for the Sale of Real Estate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Slide 14-4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0863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0"/>
            <a:ext cx="6629400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for Sale</a:t>
            </a:r>
          </a:p>
          <a:p>
            <a:pPr marL="400050" lvl="1" indent="0">
              <a:buNone/>
            </a:pPr>
            <a:endParaRPr lang="en-US" sz="11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Contract creation</a:t>
            </a:r>
            <a:endParaRPr lang="en-US" sz="700" dirty="0"/>
          </a:p>
          <a:p>
            <a:pPr marL="400050" lvl="1" indent="0">
              <a:buNone/>
            </a:pPr>
            <a:endParaRPr lang="en-US" sz="7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offer and acceptance</a:t>
            </a:r>
            <a:br>
              <a:rPr lang="en-US" sz="900" dirty="0"/>
            </a:br>
            <a:endParaRPr lang="en-US" sz="9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offer cannot be changed to be accepted; any change nullifies previous offer</a:t>
            </a:r>
            <a:br>
              <a:rPr lang="en-US" sz="400" dirty="0"/>
            </a:br>
            <a:endParaRPr lang="en-US" sz="4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offeror may revoke offer prior to acceptance without penalty</a:t>
            </a:r>
            <a:br>
              <a:rPr lang="en-US" sz="700" dirty="0"/>
            </a:br>
            <a:endParaRPr lang="en-US" sz="7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equitable title </a:t>
            </a:r>
            <a:br>
              <a:rPr lang="en-US" sz="600" dirty="0"/>
            </a:br>
            <a:endParaRPr lang="en-US" sz="6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buyer can obtain </a:t>
            </a:r>
            <a:r>
              <a:rPr lang="en-US" sz="2400" i="1" u="sng" dirty="0"/>
              <a:t>legal</a:t>
            </a:r>
            <a:r>
              <a:rPr lang="en-US" sz="2400" dirty="0"/>
              <a:t> title upon seller default via specific performance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14300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-1143000"/>
            <a:ext cx="0" cy="59436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© Performance Programs Company           Principles of Real Estate Practice     </a:t>
                      </a:r>
                      <a:r>
                        <a:rPr lang="en-US" sz="1200" b="1" kern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#14  Contracts for the Sale of Real Estate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Slide 14-5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024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for Sale</a:t>
            </a:r>
          </a:p>
          <a:p>
            <a:pPr marL="400050" lvl="1" indent="0">
              <a:buNone/>
            </a:pPr>
            <a:endParaRPr lang="en-US" sz="11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Earnest money escrow</a:t>
            </a:r>
            <a:endParaRPr lang="en-US" sz="900" dirty="0"/>
          </a:p>
          <a:p>
            <a:pPr marL="400050" lvl="1" indent="0">
              <a:buNone/>
            </a:pPr>
            <a:endParaRPr lang="en-US" sz="9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secures contract validity and buyer's equitable interest</a:t>
            </a:r>
            <a:br>
              <a:rPr lang="en-US" sz="700" dirty="0"/>
            </a:br>
            <a:endParaRPr lang="en-US" sz="7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varies in amount; governed by custom</a:t>
            </a:r>
            <a:br>
              <a:rPr lang="en-US" sz="2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deposit controlled by </a:t>
            </a:r>
            <a:r>
              <a:rPr lang="en-US" b="1" dirty="0"/>
              <a:t>escrow instructions and escrow agent</a:t>
            </a:r>
          </a:p>
          <a:p>
            <a:pPr lvl="3" indent="-342900">
              <a:buFont typeface="Wingdings" panose="05000000000000000000" pitchFamily="2" charset="2"/>
              <a:buChar char="§"/>
            </a:pPr>
            <a:r>
              <a:rPr lang="en-US" sz="2400" dirty="0"/>
              <a:t>escrow agent is fiduciary to buyer, seller </a:t>
            </a:r>
          </a:p>
          <a:p>
            <a:pPr lvl="3" indent="-342900">
              <a:buFont typeface="Wingdings" panose="05000000000000000000" pitchFamily="2" charset="2"/>
              <a:buChar char="§"/>
            </a:pPr>
            <a:r>
              <a:rPr lang="en-US" sz="2400" dirty="0"/>
              <a:t>must act according to escrow instructions, state laws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83645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9145" y="-1524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© Performance Programs Company           Principles of Real Estate Practice     </a:t>
                      </a:r>
                      <a:r>
                        <a:rPr lang="en-US" sz="1200" b="1" kern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#14  Contracts for the Sale of Real Estate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Slide 14-6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4968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0"/>
            <a:ext cx="6629400" cy="6400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for Sale</a:t>
            </a:r>
            <a:endParaRPr lang="en-US" sz="1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5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1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Contract contingencies</a:t>
            </a:r>
            <a:endParaRPr lang="en-US" sz="500" dirty="0"/>
          </a:p>
          <a:p>
            <a:pPr marL="400050" lvl="1" indent="0">
              <a:buNone/>
            </a:pPr>
            <a:endParaRPr lang="en-US" sz="5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conditions that must be met for the contract to be enforceable </a:t>
            </a:r>
            <a:br>
              <a:rPr lang="en-US" dirty="0"/>
            </a:br>
            <a:br>
              <a:rPr lang="en-US" sz="500" dirty="0"/>
            </a:br>
            <a:endParaRPr lang="en-US" sz="5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contingencies should </a:t>
            </a:r>
            <a:br>
              <a:rPr lang="en-US" sz="800" dirty="0"/>
            </a:br>
            <a:endParaRPr lang="en-US" sz="8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be explicit, clear</a:t>
            </a:r>
            <a:br>
              <a:rPr lang="en-US" sz="800" dirty="0"/>
            </a:br>
            <a:endParaRPr lang="en-US" sz="8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have an expiration date</a:t>
            </a:r>
            <a:br>
              <a:rPr lang="en-US" sz="800" dirty="0"/>
            </a:br>
            <a:endParaRPr lang="en-US" sz="8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require that diligence be expended to fulfill the requirement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87633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77393" y="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074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Contract for Sale</a:t>
            </a:r>
          </a:p>
          <a:p>
            <a:pPr marL="400050" lvl="1" indent="0">
              <a:buNone/>
            </a:pPr>
            <a:endParaRPr lang="en-US" sz="11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Default</a:t>
            </a:r>
            <a:endParaRPr lang="en-US" sz="600" dirty="0"/>
          </a:p>
          <a:p>
            <a:pPr marL="400050" lvl="1" indent="0">
              <a:buNone/>
            </a:pPr>
            <a:endParaRPr lang="en-US" sz="6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buyer default</a:t>
            </a:r>
            <a:br>
              <a:rPr lang="en-US" sz="600" dirty="0"/>
            </a:br>
            <a:endParaRPr lang="en-US" sz="6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seller can cancel and claim liquidated damages or sue for specific performance</a:t>
            </a:r>
            <a:br>
              <a:rPr lang="en-US" sz="300" dirty="0"/>
            </a:br>
            <a:endParaRPr lang="en-US" sz="3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liquidated damages = buyer’s deposit</a:t>
            </a:r>
            <a:br>
              <a:rPr lang="en-US" sz="800" dirty="0"/>
            </a:br>
            <a:endParaRPr lang="en-US" sz="8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seller default</a:t>
            </a:r>
            <a:br>
              <a:rPr lang="en-US" sz="900" dirty="0"/>
            </a:br>
            <a:endParaRPr lang="en-US" sz="900" dirty="0"/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buyer can cancel or sue for damages and/or specific performance</a:t>
            </a:r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76201" y="175260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33600" y="-15240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7758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4478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# 14: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Contracts </a:t>
            </a:r>
            <a:br>
              <a:rPr lang="en-US" sz="2400" dirty="0"/>
            </a:br>
            <a:r>
              <a:rPr lang="en-US" sz="2400" dirty="0"/>
              <a:t>for the Sale</a:t>
            </a:r>
            <a:br>
              <a:rPr lang="en-US" sz="2400" dirty="0"/>
            </a:br>
            <a:r>
              <a:rPr lang="en-US" sz="2400" dirty="0"/>
              <a:t>of Real Estate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4600" y="152400"/>
            <a:ext cx="64770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Sale Contract Provisions</a:t>
            </a:r>
            <a:endParaRPr lang="en-US" sz="9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4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Primary provisions</a:t>
            </a:r>
            <a:endParaRPr lang="en-US" sz="400" dirty="0"/>
          </a:p>
          <a:p>
            <a:pPr marL="400050" lvl="1" indent="0">
              <a:buNone/>
            </a:pPr>
            <a:endParaRPr lang="en-US" sz="300" b="1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parties, consideration, and property’s legal description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must identify principals, price and property’s legal description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must be two parties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parties must be able to contract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contract must include all personal property and fixtures included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price and terms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deposit amount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final terms; </a:t>
            </a:r>
            <a:r>
              <a:rPr lang="en-US" sz="2400" dirty="0" err="1"/>
              <a:t>downpayment</a:t>
            </a:r>
            <a:r>
              <a:rPr lang="en-US" sz="2400" dirty="0"/>
              <a:t> amount</a:t>
            </a:r>
          </a:p>
          <a:p>
            <a:pPr lvl="3" indent="-342900">
              <a:buFont typeface="Courier New" panose="02070309020205020404" pitchFamily="49" charset="0"/>
              <a:buChar char="o"/>
            </a:pPr>
            <a:r>
              <a:rPr lang="en-US" sz="2400" dirty="0"/>
              <a:t>seller financing terms if applicable</a:t>
            </a:r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114300" y="1768258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Contract for Sale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Sale Contract Provisions</a:t>
            </a:r>
          </a:p>
          <a:p>
            <a:endParaRPr lang="en-US" b="1" dirty="0"/>
          </a:p>
          <a:p>
            <a:r>
              <a:rPr lang="en-US" b="1" dirty="0"/>
              <a:t>Option-to-Buy Contract</a:t>
            </a:r>
          </a:p>
          <a:p>
            <a:endParaRPr lang="en-US" b="1" dirty="0"/>
          </a:p>
          <a:p>
            <a:r>
              <a:rPr lang="en-US" b="1" dirty="0"/>
              <a:t>Contract for Deed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-65690"/>
            <a:ext cx="0" cy="4953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#14  Contracts for the Sale of Real Estate   Slide 14-9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939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895</TotalTime>
  <Words>2130</Words>
  <Application>Microsoft Office PowerPoint</Application>
  <PresentationFormat>On-screen Show (4:3)</PresentationFormat>
  <Paragraphs>486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Courier New</vt:lpstr>
      <vt:lpstr>Wingdings</vt:lpstr>
      <vt:lpstr>Office Theme</vt:lpstr>
      <vt:lpstr>1_Office Theme</vt:lpstr>
      <vt:lpstr>Unit 14: CONTRACTS FOR THE SALE  OF REAL ESTATE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  <vt:lpstr># 14:  Contracts  for the Sale of Real Estate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113</cp:revision>
  <cp:lastPrinted>2016-08-28T14:04:38Z</cp:lastPrinted>
  <dcterms:created xsi:type="dcterms:W3CDTF">2016-08-26T20:25:48Z</dcterms:created>
  <dcterms:modified xsi:type="dcterms:W3CDTF">2023-04-27T14:45:26Z</dcterms:modified>
</cp:coreProperties>
</file>